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66" r:id="rId3"/>
    <p:sldId id="256" r:id="rId4"/>
    <p:sldId id="257" r:id="rId5"/>
    <p:sldId id="260" r:id="rId6"/>
    <p:sldId id="258" r:id="rId7"/>
    <p:sldId id="261" r:id="rId8"/>
    <p:sldId id="259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embeddedFontLst>
    <p:embeddedFont>
      <p:font typeface="AcademyCTT" pitchFamily="2" charset="0"/>
      <p:regular r:id="rId14"/>
    </p:embeddedFont>
    <p:embeddedFont>
      <p:font typeface="AGCrownStyle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aramond" panose="02020404030301010803" pitchFamily="18" charset="0"/>
      <p:regular r:id="rId20"/>
      <p:bold r:id="rId21"/>
      <p: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3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0B6E4086-AC1D-441A-8069-BEDCE908EB55}" type="datetimeFigureOut">
              <a:rPr lang="ru-RU" smtClean="0">
                <a:solidFill>
                  <a:prstClr val="black"/>
                </a:solidFill>
              </a:rPr>
              <a:pPr/>
              <a:t>18.04.2017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378A2BFB-074F-4650-B16E-DB8EB9042A1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814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086-AC1D-441A-8069-BEDCE908EB55}" type="datetimeFigureOut">
              <a:rPr lang="ru-RU" smtClean="0">
                <a:solidFill>
                  <a:prstClr val="black"/>
                </a:solidFill>
              </a:rPr>
              <a:pPr/>
              <a:t>18.04.2017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2BFB-074F-4650-B16E-DB8EB9042A1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04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086-AC1D-441A-8069-BEDCE908EB55}" type="datetimeFigureOut">
              <a:rPr lang="ru-RU" smtClean="0">
                <a:solidFill>
                  <a:prstClr val="black"/>
                </a:solidFill>
              </a:rPr>
              <a:pPr/>
              <a:t>18.04.2017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2BFB-074F-4650-B16E-DB8EB9042A1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039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086-AC1D-441A-8069-BEDCE908EB55}" type="datetimeFigureOut">
              <a:rPr lang="ru-RU" smtClean="0">
                <a:solidFill>
                  <a:prstClr val="black"/>
                </a:solidFill>
              </a:rPr>
              <a:pPr/>
              <a:t>18.04.2017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2BFB-074F-4650-B16E-DB8EB9042A1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2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086-AC1D-441A-8069-BEDCE908EB55}" type="datetimeFigureOut">
              <a:rPr lang="ru-RU" smtClean="0">
                <a:solidFill>
                  <a:prstClr val="black"/>
                </a:solidFill>
              </a:rPr>
              <a:pPr/>
              <a:t>18.04.2017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2BFB-074F-4650-B16E-DB8EB9042A1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622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086-AC1D-441A-8069-BEDCE908EB55}" type="datetimeFigureOut">
              <a:rPr lang="ru-RU" smtClean="0">
                <a:solidFill>
                  <a:prstClr val="black"/>
                </a:solidFill>
              </a:rPr>
              <a:pPr/>
              <a:t>18.04.2017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2BFB-074F-4650-B16E-DB8EB9042A1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353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086-AC1D-441A-8069-BEDCE908EB55}" type="datetimeFigureOut">
              <a:rPr lang="ru-RU" smtClean="0">
                <a:solidFill>
                  <a:prstClr val="black"/>
                </a:solidFill>
              </a:rPr>
              <a:pPr/>
              <a:t>18.04.2017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2BFB-074F-4650-B16E-DB8EB9042A1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98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086-AC1D-441A-8069-BEDCE908EB55}" type="datetimeFigureOut">
              <a:rPr lang="ru-RU" smtClean="0">
                <a:solidFill>
                  <a:prstClr val="black"/>
                </a:solidFill>
              </a:rPr>
              <a:pPr/>
              <a:t>18.04.2017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2BFB-074F-4650-B16E-DB8EB9042A1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62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086-AC1D-441A-8069-BEDCE908EB55}" type="datetimeFigureOut">
              <a:rPr lang="ru-RU" smtClean="0">
                <a:solidFill>
                  <a:prstClr val="black"/>
                </a:solidFill>
              </a:rPr>
              <a:pPr/>
              <a:t>18.04.2017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2BFB-074F-4650-B16E-DB8EB9042A1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81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086-AC1D-441A-8069-BEDCE908EB55}" type="datetimeFigureOut">
              <a:rPr lang="ru-RU" smtClean="0">
                <a:solidFill>
                  <a:prstClr val="black"/>
                </a:solidFill>
              </a:rPr>
              <a:pPr/>
              <a:t>18.04.2017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2BFB-074F-4650-B16E-DB8EB9042A1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94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086-AC1D-441A-8069-BEDCE908EB55}" type="datetimeFigureOut">
              <a:rPr lang="ru-RU" smtClean="0">
                <a:solidFill>
                  <a:prstClr val="black"/>
                </a:solidFill>
              </a:rPr>
              <a:pPr/>
              <a:t>18.04.2017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2BFB-074F-4650-B16E-DB8EB9042A1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175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086-AC1D-441A-8069-BEDCE908EB55}" type="datetimeFigureOut">
              <a:rPr lang="ru-RU" smtClean="0">
                <a:solidFill>
                  <a:prstClr val="black"/>
                </a:solidFill>
              </a:rPr>
              <a:pPr/>
              <a:t>18.04.2017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2BFB-074F-4650-B16E-DB8EB9042A1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829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086-AC1D-441A-8069-BEDCE908EB55}" type="datetimeFigureOut">
              <a:rPr lang="ru-RU" smtClean="0">
                <a:solidFill>
                  <a:prstClr val="black"/>
                </a:solidFill>
              </a:rPr>
              <a:pPr/>
              <a:t>18.04.2017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2BFB-074F-4650-B16E-DB8EB9042A1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84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086-AC1D-441A-8069-BEDCE908EB55}" type="datetimeFigureOut">
              <a:rPr lang="ru-RU" smtClean="0">
                <a:solidFill>
                  <a:prstClr val="black"/>
                </a:solidFill>
              </a:rPr>
              <a:pPr/>
              <a:t>18.04.2017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2BFB-074F-4650-B16E-DB8EB9042A1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297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086-AC1D-441A-8069-BEDCE908EB55}" type="datetimeFigureOut">
              <a:rPr lang="ru-RU" smtClean="0">
                <a:solidFill>
                  <a:prstClr val="black"/>
                </a:solidFill>
              </a:rPr>
              <a:pPr/>
              <a:t>18.04.2017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2BFB-074F-4650-B16E-DB8EB9042A1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74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086-AC1D-441A-8069-BEDCE908EB55}" type="datetimeFigureOut">
              <a:rPr lang="ru-RU" smtClean="0">
                <a:solidFill>
                  <a:prstClr val="black"/>
                </a:solidFill>
              </a:rPr>
              <a:pPr/>
              <a:t>18.04.2017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2BFB-074F-4650-B16E-DB8EB9042A1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489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4086-AC1D-441A-8069-BEDCE908EB55}" type="datetimeFigureOut">
              <a:rPr lang="ru-RU" smtClean="0">
                <a:solidFill>
                  <a:prstClr val="black"/>
                </a:solidFill>
              </a:rPr>
              <a:pPr/>
              <a:t>18.04.2017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2BFB-074F-4650-B16E-DB8EB9042A1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13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6E4086-AC1D-441A-8069-BEDCE908EB55}" type="datetimeFigureOut">
              <a:rPr lang="ru-RU" smtClean="0">
                <a:solidFill>
                  <a:prstClr val="black"/>
                </a:solidFill>
              </a:rPr>
              <a:pPr/>
              <a:t>18.04.2017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8A2BFB-074F-4650-B16E-DB8EB9042A1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9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0219" y="2403670"/>
            <a:ext cx="565090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500" dirty="0">
                <a:solidFill>
                  <a:prstClr val="black"/>
                </a:solidFill>
                <a:latin typeface="AcademyCTT" pitchFamily="2" charset="0"/>
              </a:rPr>
              <a:t>ЦБС для дітей м. Ізмаїл</a:t>
            </a:r>
            <a:endParaRPr lang="ru-RU" sz="4500" dirty="0">
              <a:solidFill>
                <a:prstClr val="black"/>
              </a:solidFill>
              <a:latin typeface="AcademyCT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6246" y="3342157"/>
            <a:ext cx="32063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500" dirty="0">
                <a:solidFill>
                  <a:prstClr val="black"/>
                </a:solidFill>
                <a:latin typeface="AcademyCTT" pitchFamily="2" charset="0"/>
              </a:rPr>
              <a:t>Представляє:</a:t>
            </a:r>
            <a:endParaRPr lang="ru-RU" sz="4500" dirty="0">
              <a:solidFill>
                <a:prstClr val="black"/>
              </a:solidFill>
              <a:latin typeface="Academy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6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39752" y="188640"/>
            <a:ext cx="4608512" cy="1008112"/>
          </a:xfrm>
          <a:prstGeom prst="roundRect">
            <a:avLst/>
          </a:prstGeom>
          <a:solidFill>
            <a:srgbClr val="FFFF00"/>
          </a:solidFill>
          <a:ln>
            <a:solidFill>
              <a:srgbClr val="E93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Финал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700808"/>
            <a:ext cx="8568952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   Название </a:t>
            </a:r>
            <a:r>
              <a:rPr lang="ru-RU" sz="2400" b="1" dirty="0">
                <a:solidFill>
                  <a:schemeClr val="tx1"/>
                </a:solidFill>
              </a:rPr>
              <a:t>этого распространённого растения пришло к нам из польского языка, а до этого оно называлось «девичник». </a:t>
            </a:r>
            <a:r>
              <a:rPr lang="ru-RU" sz="2400" b="1" dirty="0" smtClean="0">
                <a:solidFill>
                  <a:schemeClr val="tx1"/>
                </a:solidFill>
              </a:rPr>
              <a:t>Этому растению посвящена одна </a:t>
            </a:r>
            <a:r>
              <a:rPr lang="ru-RU" sz="2400" b="1" dirty="0">
                <a:solidFill>
                  <a:schemeClr val="tx1"/>
                </a:solidFill>
              </a:rPr>
              <a:t>из сказок </a:t>
            </a:r>
            <a:r>
              <a:rPr lang="ru-RU" sz="2400" b="1" dirty="0" err="1">
                <a:solidFill>
                  <a:schemeClr val="tx1"/>
                </a:solidFill>
              </a:rPr>
              <a:t>Г.Х.Андерсена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3356992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Р</a:t>
            </a:r>
            <a:endParaRPr lang="ru-RU" sz="6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51720" y="3356992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О</a:t>
            </a:r>
            <a:endParaRPr lang="ru-RU" sz="6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9832" y="3360182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М</a:t>
            </a:r>
            <a:endParaRPr lang="ru-RU" sz="6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67944" y="3369629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А</a:t>
            </a:r>
            <a:endParaRPr lang="ru-RU" sz="6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46728" y="3369629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Ш</a:t>
            </a:r>
            <a:endParaRPr lang="ru-RU" sz="6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21182" y="3369629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К</a:t>
            </a:r>
            <a:endParaRPr lang="ru-RU" sz="6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99966" y="3369629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А</a:t>
            </a:r>
            <a:endParaRPr lang="ru-RU" sz="6000" b="1" dirty="0"/>
          </a:p>
        </p:txBody>
      </p:sp>
      <p:pic>
        <p:nvPicPr>
          <p:cNvPr id="5122" name="Picture 2" descr="C:\DataDisk\Иллюстрации\иллюстрации\гифки\ромаш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70" y="4695753"/>
            <a:ext cx="5992060" cy="23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9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481941"/>
            <a:ext cx="8316416" cy="2736304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209756"/>
              </a:avLst>
            </a:prstTxWarp>
            <a:spAutoFit/>
          </a:bodyPr>
          <a:lstStyle/>
          <a:p>
            <a:pPr algn="ctr"/>
            <a:endParaRPr lang="ru-RU" sz="9600" b="1" dirty="0" smtClean="0">
              <a:solidFill>
                <a:srgbClr val="FF0000"/>
              </a:solidFill>
              <a:latin typeface="AGCrownStyle" pitchFamily="2" charset="0"/>
            </a:endParaRPr>
          </a:p>
          <a:p>
            <a:pPr algn="ctr"/>
            <a:endParaRPr lang="ru-RU" sz="9600" b="1" dirty="0">
              <a:solidFill>
                <a:srgbClr val="FF0000"/>
              </a:solidFill>
              <a:latin typeface="AGCrownStyle" pitchFamily="2" charset="0"/>
            </a:endParaRPr>
          </a:p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AGCrownStyle" pitchFamily="2" charset="0"/>
              </a:rPr>
              <a:t>Поздравляем </a:t>
            </a:r>
          </a:p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AGCrownStyle" pitchFamily="2" charset="0"/>
              </a:rPr>
              <a:t>с победой!</a:t>
            </a:r>
            <a:endParaRPr lang="ru-RU" sz="9600" b="1" dirty="0">
              <a:solidFill>
                <a:srgbClr val="FF0000"/>
              </a:solidFill>
              <a:latin typeface="AGCrownStyle" pitchFamily="2" charset="0"/>
            </a:endParaRPr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80992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2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4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0-tub-ua.yandex.net/i?id=536eab9d56ad5beb2b36d23dee3aa99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591" y="0"/>
            <a:ext cx="9917591" cy="686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136904" cy="5078313"/>
          </a:xfrm>
          <a:prstGeom prst="rect">
            <a:avLst/>
          </a:prstGeom>
          <a:solidFill>
            <a:schemeClr val="accent1">
              <a:lumMod val="60000"/>
              <a:lumOff val="40000"/>
              <a:alpha val="71000"/>
            </a:schemeClr>
          </a:solidFill>
          <a:effectLst>
            <a:softEdge rad="254000"/>
          </a:effectLst>
        </p:spPr>
        <p:txBody>
          <a:bodyPr wrap="square">
            <a:spAutoFit/>
          </a:bodyPr>
          <a:lstStyle/>
          <a:p>
            <a:pPr algn="ctr"/>
            <a:endParaRPr lang="ru-RU" sz="6000" dirty="0" smtClean="0">
              <a:solidFill>
                <a:schemeClr val="bg1"/>
              </a:solidFill>
              <a:latin typeface="AGCrownStyle" pitchFamily="2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AGCrownStyle" pitchFamily="2" charset="0"/>
              </a:rPr>
              <a:t>«Загадки Флоры»</a:t>
            </a:r>
          </a:p>
          <a:p>
            <a:pPr lvl="0" algn="ctr"/>
            <a:endParaRPr lang="ru-RU" sz="4800" b="1" dirty="0" smtClean="0">
              <a:solidFill>
                <a:prstClr val="white"/>
              </a:solidFill>
              <a:latin typeface="AcademyCTT" pitchFamily="2" charset="0"/>
            </a:endParaRPr>
          </a:p>
          <a:p>
            <a:pPr lvl="0" algn="ctr"/>
            <a:r>
              <a:rPr lang="ru-RU" sz="4800" b="1" dirty="0" smtClean="0">
                <a:solidFill>
                  <a:prstClr val="white"/>
                </a:solidFill>
                <a:latin typeface="AcademyCTT" pitchFamily="2" charset="0"/>
              </a:rPr>
              <a:t>Поле чудес по экологии для учащихся 5-6 классов</a:t>
            </a:r>
            <a:endParaRPr lang="ru-RU" sz="4800" dirty="0">
              <a:solidFill>
                <a:prstClr val="white"/>
              </a:solidFill>
              <a:latin typeface="AGCrownStyle" pitchFamily="2" charset="0"/>
            </a:endParaRPr>
          </a:p>
          <a:p>
            <a:pPr algn="ctr"/>
            <a:endParaRPr lang="ru-RU" sz="6000" dirty="0">
              <a:solidFill>
                <a:schemeClr val="bg1"/>
              </a:solidFill>
              <a:latin typeface="AGCrownSty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9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27784" y="332656"/>
            <a:ext cx="4392488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E93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І отборочный тур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988840"/>
            <a:ext cx="8532948" cy="45365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</a:rPr>
              <a:t>1.Этот плод все знать должны: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схож </a:t>
            </a:r>
            <a:r>
              <a:rPr lang="ru-RU" sz="2800" dirty="0">
                <a:solidFill>
                  <a:schemeClr val="tx1"/>
                </a:solidFill>
              </a:rPr>
              <a:t>он с краешком Луны. 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2.Синий мундир, жёлтая подкладка,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а в серёдке сладко.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3.Закутан </a:t>
            </a:r>
            <a:r>
              <a:rPr lang="ru-RU" sz="2800" dirty="0">
                <a:solidFill>
                  <a:schemeClr val="tx1"/>
                </a:solidFill>
              </a:rPr>
              <a:t>ребёнок в сорок пелёнок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2056" name="Picture 8" descr="C:\DataDisk\Иллюстрации\иллюстрации\гифки\Banana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522" y="2132856"/>
            <a:ext cx="2170471" cy="125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ataDisk\Иллюстрации\иллюстрации\гифки\сли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845" y="3619194"/>
            <a:ext cx="1953826" cy="130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ataDisk\Иллюстрации\иллюстрации\гифки\капуст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21" y="4567431"/>
            <a:ext cx="2475790" cy="22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39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39752" y="188640"/>
            <a:ext cx="4608512" cy="1008112"/>
          </a:xfrm>
          <a:prstGeom prst="roundRect">
            <a:avLst/>
          </a:prstGeom>
          <a:solidFill>
            <a:srgbClr val="FFFF00"/>
          </a:solidFill>
          <a:ln>
            <a:solidFill>
              <a:srgbClr val="E93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Задание № 1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700808"/>
            <a:ext cx="8568952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Древние египтяне называли этот фрукт «солнечным яйцом», а мы его знаем, и очень хорошо, под названием…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3356992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А</a:t>
            </a:r>
            <a:endParaRPr lang="ru-RU" sz="6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51720" y="3356992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Б</a:t>
            </a:r>
            <a:endParaRPr lang="ru-RU" sz="6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9832" y="3360182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Р</a:t>
            </a:r>
            <a:endParaRPr lang="ru-RU" sz="6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67944" y="3369629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И</a:t>
            </a:r>
            <a:endParaRPr lang="ru-RU" sz="6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46728" y="3369629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К</a:t>
            </a:r>
            <a:endParaRPr lang="ru-RU" sz="6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21182" y="3369629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О</a:t>
            </a:r>
            <a:endParaRPr lang="ru-RU" sz="6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99966" y="3369629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С</a:t>
            </a:r>
            <a:endParaRPr lang="ru-RU" sz="6000" b="1" dirty="0"/>
          </a:p>
        </p:txBody>
      </p:sp>
      <p:pic>
        <p:nvPicPr>
          <p:cNvPr id="1026" name="Picture 2" descr="C:\DataDisk\Иллюстрации\иллюстрации\гифки\абрико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83" y="4509120"/>
            <a:ext cx="3357441" cy="2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92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27784" y="332656"/>
            <a:ext cx="4392488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E93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ІІ </a:t>
            </a:r>
            <a:r>
              <a:rPr lang="ru-RU" sz="3600" b="1" dirty="0">
                <a:solidFill>
                  <a:srgbClr val="FF0000"/>
                </a:solidFill>
              </a:rPr>
              <a:t>отборочный тур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988840"/>
            <a:ext cx="8532948" cy="45365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1.Золотое </a:t>
            </a:r>
            <a:r>
              <a:rPr lang="ru-RU" sz="2800" dirty="0">
                <a:solidFill>
                  <a:schemeClr val="tx1"/>
                </a:solidFill>
              </a:rPr>
              <a:t>решето чёрным бисером полно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2. Сделано </a:t>
            </a:r>
            <a:r>
              <a:rPr lang="ru-RU" sz="2800" dirty="0">
                <a:solidFill>
                  <a:schemeClr val="tx1"/>
                </a:solidFill>
              </a:rPr>
              <a:t>добротно, собрано </a:t>
            </a:r>
            <a:r>
              <a:rPr lang="ru-RU" sz="2800" dirty="0" smtClean="0">
                <a:solidFill>
                  <a:schemeClr val="tx1"/>
                </a:solidFill>
              </a:rPr>
              <a:t>плотно,</a:t>
            </a:r>
          </a:p>
          <a:p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 </a:t>
            </a:r>
            <a:r>
              <a:rPr lang="ru-RU" sz="2800" dirty="0">
                <a:solidFill>
                  <a:schemeClr val="tx1"/>
                </a:solidFill>
              </a:rPr>
              <a:t>разбирать станешь – наплачешься. 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3. Ягоды </a:t>
            </a:r>
            <a:r>
              <a:rPr lang="ru-RU" sz="2800" dirty="0">
                <a:solidFill>
                  <a:schemeClr val="tx1"/>
                </a:solidFill>
              </a:rPr>
              <a:t>зелёные, а всеми </a:t>
            </a:r>
            <a:r>
              <a:rPr lang="ru-RU" sz="2800" dirty="0" smtClean="0">
                <a:solidFill>
                  <a:schemeClr val="tx1"/>
                </a:solidFill>
              </a:rPr>
              <a:t>хвалёные, </a:t>
            </a:r>
          </a:p>
          <a:p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  </a:t>
            </a:r>
            <a:r>
              <a:rPr lang="ru-RU" sz="2800" dirty="0">
                <a:solidFill>
                  <a:schemeClr val="tx1"/>
                </a:solidFill>
              </a:rPr>
              <a:t>растут с костями, висят горстями. 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3075" name="Picture 3" descr="C:\DataDisk\Иллюстрации\иллюстрации\гифки\подсолнух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3603">
            <a:off x="6781272" y="1948958"/>
            <a:ext cx="1878634" cy="208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ataDisk\Иллюстрации\иллюстрации\гифки\лу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03" y="2992967"/>
            <a:ext cx="2376264" cy="223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ataDisk\Иллюстрации\иллюстрации\гифки\виногра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87" y="4797152"/>
            <a:ext cx="2166937" cy="14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3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39752" y="188640"/>
            <a:ext cx="4608512" cy="1008112"/>
          </a:xfrm>
          <a:prstGeom prst="roundRect">
            <a:avLst/>
          </a:prstGeom>
          <a:solidFill>
            <a:srgbClr val="FFFF00"/>
          </a:solidFill>
          <a:ln>
            <a:solidFill>
              <a:srgbClr val="E93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Задание № 2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772" y="1556792"/>
            <a:ext cx="8820472" cy="12241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Название этой всем известной сладости пришло из Древней Греции. Тогда это готовили  из айвы и мёда, теперь ингредиенты другие. Что это?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4015" y="3776403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М</a:t>
            </a:r>
            <a:endParaRPr lang="ru-RU" sz="6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47664" y="3776403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А</a:t>
            </a:r>
            <a:endParaRPr lang="ru-RU" sz="6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3779593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Р</a:t>
            </a:r>
            <a:endParaRPr lang="ru-RU" sz="6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3888" y="3789040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М</a:t>
            </a:r>
            <a:endParaRPr lang="ru-RU" sz="6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42672" y="3789040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Е</a:t>
            </a:r>
            <a:endParaRPr lang="ru-RU" sz="6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17126" y="3789040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Л</a:t>
            </a:r>
            <a:endParaRPr lang="ru-RU" sz="6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95910" y="3789040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А</a:t>
            </a:r>
            <a:endParaRPr lang="ru-RU" sz="6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04022" y="3789040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Д</a:t>
            </a:r>
            <a:endParaRPr lang="ru-RU" sz="6000" b="1" dirty="0"/>
          </a:p>
        </p:txBody>
      </p:sp>
      <p:pic>
        <p:nvPicPr>
          <p:cNvPr id="2050" name="Picture 2" descr="C:\DataDisk\Иллюстрации\иллюстрации\гифки\мармела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13" y="4941168"/>
            <a:ext cx="2607518" cy="177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5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27784" y="332656"/>
            <a:ext cx="4392488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E93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ІІІ </a:t>
            </a:r>
            <a:r>
              <a:rPr lang="ru-RU" sz="3600" b="1" dirty="0">
                <a:solidFill>
                  <a:srgbClr val="FF0000"/>
                </a:solidFill>
              </a:rPr>
              <a:t>отборочный тур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988840"/>
            <a:ext cx="8532948" cy="45365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1.Лежит </a:t>
            </a:r>
            <a:r>
              <a:rPr lang="ru-RU" sz="2800" dirty="0">
                <a:solidFill>
                  <a:schemeClr val="tx1"/>
                </a:solidFill>
              </a:rPr>
              <a:t>бычок, полосатый </a:t>
            </a:r>
            <a:r>
              <a:rPr lang="ru-RU" sz="2800" dirty="0" smtClean="0">
                <a:solidFill>
                  <a:schemeClr val="tx1"/>
                </a:solidFill>
              </a:rPr>
              <a:t>бочок,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он </a:t>
            </a:r>
            <a:r>
              <a:rPr lang="ru-RU" sz="2800" dirty="0">
                <a:solidFill>
                  <a:schemeClr val="tx1"/>
                </a:solidFill>
              </a:rPr>
              <a:t>под кусточком привязан </a:t>
            </a:r>
            <a:r>
              <a:rPr lang="ru-RU" sz="2800" dirty="0" err="1">
                <a:solidFill>
                  <a:schemeClr val="tx1"/>
                </a:solidFill>
              </a:rPr>
              <a:t>шнурочком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2. Зелёный </a:t>
            </a:r>
            <a:r>
              <a:rPr lang="ru-RU" sz="2800" dirty="0">
                <a:solidFill>
                  <a:schemeClr val="tx1"/>
                </a:solidFill>
              </a:rPr>
              <a:t>– попросишь,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 а </a:t>
            </a:r>
            <a:r>
              <a:rPr lang="ru-RU" sz="2800" dirty="0">
                <a:solidFill>
                  <a:schemeClr val="tx1"/>
                </a:solidFill>
              </a:rPr>
              <a:t>спелый – забросишь. 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3</a:t>
            </a:r>
            <a:r>
              <a:rPr lang="ru-RU" sz="2800" dirty="0">
                <a:solidFill>
                  <a:schemeClr val="tx1"/>
                </a:solidFill>
              </a:rPr>
              <a:t>. Летом рады свежей ягодке медвежьей,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а </a:t>
            </a:r>
            <a:r>
              <a:rPr lang="ru-RU" sz="2800" dirty="0">
                <a:solidFill>
                  <a:schemeClr val="tx1"/>
                </a:solidFill>
              </a:rPr>
              <a:t>сушёная в запас от простуды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лечит </a:t>
            </a:r>
            <a:r>
              <a:rPr lang="ru-RU" sz="2800" dirty="0">
                <a:solidFill>
                  <a:schemeClr val="tx1"/>
                </a:solidFill>
              </a:rPr>
              <a:t>нас. 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C:\DataDisk\Иллюстрации\иллюстрации\гифки\арбуз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84" y="1988840"/>
            <a:ext cx="1894701" cy="16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ataDisk\Иллюстрации\иллюстрации\гифки\огурец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3140968"/>
            <a:ext cx="3029046" cy="191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ataDisk\Иллюстрации\иллюстрации\гифки\мали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506" y="5062331"/>
            <a:ext cx="2944706" cy="16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45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39752" y="188640"/>
            <a:ext cx="4608512" cy="1008112"/>
          </a:xfrm>
          <a:prstGeom prst="roundRect">
            <a:avLst/>
          </a:prstGeom>
          <a:solidFill>
            <a:srgbClr val="FFFF00"/>
          </a:solidFill>
          <a:ln>
            <a:solidFill>
              <a:srgbClr val="E93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Задание № 3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772" y="1556792"/>
            <a:ext cx="8820472" cy="12241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Благодаря этому растению были изобретены застёжки-«липучки» для одежды и обуви.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4015" y="3776403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Р</a:t>
            </a:r>
            <a:endParaRPr lang="ru-RU" sz="6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47664" y="3776403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Е</a:t>
            </a:r>
            <a:endParaRPr lang="ru-RU" sz="6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3779593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П</a:t>
            </a:r>
            <a:endParaRPr lang="ru-RU" sz="6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3888" y="3789040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Е</a:t>
            </a:r>
            <a:endParaRPr lang="ru-RU" sz="6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42672" y="3789040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Й</a:t>
            </a:r>
            <a:endParaRPr lang="ru-RU" sz="6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17126" y="3789040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Н</a:t>
            </a:r>
            <a:endParaRPr lang="ru-RU" sz="6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95910" y="3789040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И</a:t>
            </a:r>
            <a:endParaRPr lang="ru-RU" sz="6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04022" y="3789040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К</a:t>
            </a:r>
            <a:endParaRPr lang="ru-RU" sz="6000" b="1" dirty="0"/>
          </a:p>
        </p:txBody>
      </p:sp>
      <p:pic>
        <p:nvPicPr>
          <p:cNvPr id="3075" name="Picture 3" descr="C:\DataDisk\Иллюстрации\иллюстрации\гифки\репей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7"/>
          <a:stretch/>
        </p:blipFill>
        <p:spPr bwMode="auto">
          <a:xfrm>
            <a:off x="3462461" y="4653136"/>
            <a:ext cx="1710069" cy="2204864"/>
          </a:xfrm>
          <a:prstGeom prst="rect">
            <a:avLst/>
          </a:prstGeom>
          <a:noFill/>
          <a:effectLst>
            <a:glow rad="50800">
              <a:schemeClr val="bg1">
                <a:alpha val="7000"/>
              </a:schemeClr>
            </a:glow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303767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39752" y="188640"/>
            <a:ext cx="4608512" cy="1008112"/>
          </a:xfrm>
          <a:prstGeom prst="roundRect">
            <a:avLst/>
          </a:prstGeom>
          <a:solidFill>
            <a:srgbClr val="FFFF00"/>
          </a:solidFill>
          <a:ln>
            <a:solidFill>
              <a:srgbClr val="E93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Игра со зрителями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772" y="1556792"/>
            <a:ext cx="8820472" cy="12241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Как  в научном мире называется морская капуста?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959" y="3776403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Л</a:t>
            </a:r>
            <a:endParaRPr lang="ru-RU" sz="6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8071" y="3776403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А</a:t>
            </a:r>
            <a:endParaRPr lang="ru-RU" sz="6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66183" y="3776403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М</a:t>
            </a:r>
            <a:endParaRPr lang="ru-RU" sz="6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74295" y="3775272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И</a:t>
            </a:r>
            <a:endParaRPr lang="ru-RU" sz="6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82407" y="3776403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Н</a:t>
            </a:r>
            <a:endParaRPr lang="ru-RU" sz="6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84336" y="3775272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А</a:t>
            </a:r>
            <a:endParaRPr lang="ru-RU" sz="6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71980" y="3775272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Р</a:t>
            </a:r>
            <a:endParaRPr lang="ru-RU" sz="6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38020" y="3775272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И</a:t>
            </a:r>
            <a:endParaRPr lang="ru-RU" sz="6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046132" y="3775272"/>
            <a:ext cx="1008112" cy="864096"/>
          </a:xfrm>
          <a:prstGeom prst="roundRect">
            <a:avLst>
              <a:gd name="adj" fmla="val 111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Я</a:t>
            </a:r>
            <a:endParaRPr lang="ru-RU" sz="6000" b="1" dirty="0"/>
          </a:p>
        </p:txBody>
      </p:sp>
      <p:pic>
        <p:nvPicPr>
          <p:cNvPr id="4099" name="Picture 3" descr="C:\DataDisk\Иллюстрации\иллюстрации\гифки\ламинар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48698" y="1352450"/>
            <a:ext cx="1956854" cy="9054245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288</Words>
  <Application>Microsoft Office PowerPoint</Application>
  <PresentationFormat>Экран (4:3)</PresentationFormat>
  <Paragraphs>86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AcademyCTT</vt:lpstr>
      <vt:lpstr>AGCrownStyle</vt:lpstr>
      <vt:lpstr>Arial</vt:lpstr>
      <vt:lpstr>Calibri</vt:lpstr>
      <vt:lpstr>Garamond</vt:lpstr>
      <vt:lpstr>Тема Office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Stanislav Kas</cp:lastModifiedBy>
  <cp:revision>27</cp:revision>
  <dcterms:modified xsi:type="dcterms:W3CDTF">2017-04-18T07:02:11Z</dcterms:modified>
</cp:coreProperties>
</file>